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62" r:id="rId5"/>
    <p:sldId id="257" r:id="rId6"/>
    <p:sldId id="263" r:id="rId7"/>
    <p:sldId id="260" r:id="rId8"/>
    <p:sldId id="261" r:id="rId9"/>
    <p:sldId id="258" r:id="rId10"/>
    <p:sldId id="259" r:id="rId11"/>
    <p:sldId id="269" r:id="rId12"/>
    <p:sldId id="270" r:id="rId13"/>
    <p:sldId id="264"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063D"/>
    <a:srgbClr val="115588"/>
    <a:srgbClr val="0D15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77" autoAdjust="0"/>
    <p:restoredTop sz="96543"/>
  </p:normalViewPr>
  <p:slideViewPr>
    <p:cSldViewPr snapToGrid="0">
      <p:cViewPr varScale="1">
        <p:scale>
          <a:sx n="76" d="100"/>
          <a:sy n="76" d="100"/>
        </p:scale>
        <p:origin x="120"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ta Svanks" userId="95edc937-9f41-4bea-8b2d-fe00ec144a10" providerId="ADAL" clId="{D8CBCA09-6AE5-4E88-A912-C52767CFF53B}"/>
    <pc:docChg chg="modSld">
      <pc:chgData name="Rita Svanks" userId="95edc937-9f41-4bea-8b2d-fe00ec144a10" providerId="ADAL" clId="{D8CBCA09-6AE5-4E88-A912-C52767CFF53B}" dt="2023-12-04T19:39:40.527" v="0" actId="20577"/>
      <pc:docMkLst>
        <pc:docMk/>
      </pc:docMkLst>
      <pc:sldChg chg="modSp">
        <pc:chgData name="Rita Svanks" userId="95edc937-9f41-4bea-8b2d-fe00ec144a10" providerId="ADAL" clId="{D8CBCA09-6AE5-4E88-A912-C52767CFF53B}" dt="2023-12-04T19:39:40.527" v="0" actId="20577"/>
        <pc:sldMkLst>
          <pc:docMk/>
          <pc:sldMk cId="0" sldId="261"/>
        </pc:sldMkLst>
        <pc:spChg chg="mod">
          <ac:chgData name="Rita Svanks" userId="95edc937-9f41-4bea-8b2d-fe00ec144a10" providerId="ADAL" clId="{D8CBCA09-6AE5-4E88-A912-C52767CFF53B}" dt="2023-12-04T19:39:40.527" v="0" actId="20577"/>
          <ac:spMkLst>
            <pc:docMk/>
            <pc:sldMk cId="0" sldId="261"/>
            <ac:spMk id="8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1150C-0816-CC48-90E1-AE6CCBA3460A}"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399487-7498-E947-B2F4-3FC28255B284}" type="slidenum">
              <a:rPr lang="en-US" smtClean="0"/>
              <a:t>‹#›</a:t>
            </a:fld>
            <a:endParaRPr lang="en-US"/>
          </a:p>
        </p:txBody>
      </p:sp>
    </p:spTree>
    <p:extLst>
      <p:ext uri="{BB962C8B-B14F-4D97-AF65-F5344CB8AC3E}">
        <p14:creationId xmlns:p14="http://schemas.microsoft.com/office/powerpoint/2010/main" val="2739160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Faris_Odeh"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Ask the students to come up with examples of each term:</a:t>
            </a:r>
          </a:p>
          <a:p>
            <a:pPr marL="0" lvl="0" indent="0" algn="l" rtl="0">
              <a:spcBef>
                <a:spcPts val="0"/>
              </a:spcBef>
              <a:spcAft>
                <a:spcPts val="0"/>
              </a:spcAft>
              <a:buNone/>
            </a:pPr>
            <a:r>
              <a:rPr lang="en-US" dirty="0"/>
              <a:t>What is power over? What is an example? </a:t>
            </a:r>
          </a:p>
          <a:p>
            <a:pPr marL="0" lvl="0" indent="0" algn="l" rtl="0">
              <a:spcBef>
                <a:spcPts val="0"/>
              </a:spcBef>
              <a:spcAft>
                <a:spcPts val="0"/>
              </a:spcAft>
              <a:buNone/>
            </a:pPr>
            <a:r>
              <a:rPr lang="en-US" dirty="0"/>
              <a:t>Some reflections on power over: </a:t>
            </a:r>
            <a:r>
              <a:rPr lang="en-US" sz="1200" b="0" i="0" u="none" strike="noStrike" cap="none" dirty="0">
                <a:solidFill>
                  <a:srgbClr val="000000"/>
                </a:solidFill>
                <a:effectLst/>
                <a:latin typeface="Arial"/>
                <a:ea typeface="Arial"/>
                <a:cs typeface="Arial"/>
                <a:sym typeface="Arial"/>
              </a:rPr>
              <a:t>Often uses intimidation or threats, and tries to create uncertainty so powerful people aren’t challenged. They often dehumanize other people and think empathy and kindness are weak.</a:t>
            </a:r>
          </a:p>
          <a:p>
            <a:pPr marL="0" lvl="0" indent="0" algn="l" rtl="0">
              <a:spcBef>
                <a:spcPts val="0"/>
              </a:spcBef>
              <a:spcAft>
                <a:spcPts val="0"/>
              </a:spcAft>
              <a:buNone/>
            </a:pPr>
            <a:endParaRPr lang="en-US" sz="12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i="0" u="none" strike="noStrike" cap="none" dirty="0">
                <a:solidFill>
                  <a:srgbClr val="000000"/>
                </a:solidFill>
                <a:effectLst/>
                <a:latin typeface="Arial"/>
                <a:cs typeface="Arial"/>
                <a:sym typeface="Arial"/>
              </a:rPr>
              <a:t>Power with/for/to/within </a:t>
            </a:r>
            <a:r>
              <a:rPr lang="en-US" sz="1200" b="0" i="0" u="none" strike="noStrike" cap="none" dirty="0">
                <a:solidFill>
                  <a:srgbClr val="000000"/>
                </a:solidFill>
                <a:effectLst/>
                <a:latin typeface="Arial"/>
                <a:ea typeface="Arial"/>
                <a:cs typeface="Arial"/>
                <a:sym typeface="Arial"/>
              </a:rPr>
              <a:t>involves </a:t>
            </a:r>
            <a:r>
              <a:rPr lang="en-US" sz="1200" b="0" i="1" u="none" strike="noStrike" cap="none" dirty="0">
                <a:solidFill>
                  <a:srgbClr val="000000"/>
                </a:solidFill>
                <a:effectLst/>
                <a:latin typeface="Arial"/>
                <a:ea typeface="Arial"/>
                <a:cs typeface="Arial"/>
                <a:sym typeface="Arial"/>
              </a:rPr>
              <a:t>sharing</a:t>
            </a:r>
            <a:r>
              <a:rPr lang="en-US" sz="1200" b="0" i="0" u="none" strike="noStrike" cap="none" dirty="0">
                <a:solidFill>
                  <a:srgbClr val="000000"/>
                </a:solidFill>
                <a:effectLst/>
                <a:latin typeface="Arial"/>
                <a:ea typeface="Arial"/>
                <a:cs typeface="Arial"/>
                <a:sym typeface="Arial"/>
              </a:rPr>
              <a:t> power with, </a:t>
            </a:r>
            <a:r>
              <a:rPr lang="en-US" sz="1200" b="0" i="1" u="none" strike="noStrike" cap="none" dirty="0">
                <a:solidFill>
                  <a:srgbClr val="000000"/>
                </a:solidFill>
                <a:effectLst/>
                <a:latin typeface="Arial"/>
                <a:ea typeface="Arial"/>
                <a:cs typeface="Arial"/>
                <a:sym typeface="Arial"/>
              </a:rPr>
              <a:t>empowering</a:t>
            </a:r>
            <a:r>
              <a:rPr lang="en-US" sz="1200" b="0" i="0" u="none" strike="noStrike" cap="none" dirty="0">
                <a:solidFill>
                  <a:srgbClr val="000000"/>
                </a:solidFill>
                <a:effectLst/>
                <a:latin typeface="Arial"/>
                <a:ea typeface="Arial"/>
                <a:cs typeface="Arial"/>
                <a:sym typeface="Arial"/>
              </a:rPr>
              <a:t> other people to, and </a:t>
            </a:r>
            <a:r>
              <a:rPr lang="en-US" sz="1200" b="0" i="1" u="none" strike="noStrike" cap="none" dirty="0">
                <a:solidFill>
                  <a:srgbClr val="000000"/>
                </a:solidFill>
                <a:effectLst/>
                <a:latin typeface="Arial"/>
                <a:ea typeface="Arial"/>
                <a:cs typeface="Arial"/>
                <a:sym typeface="Arial"/>
              </a:rPr>
              <a:t>inspiring</a:t>
            </a:r>
            <a:r>
              <a:rPr lang="en-US" sz="1200" b="0" i="0" u="none" strike="noStrike" cap="none" dirty="0">
                <a:solidFill>
                  <a:srgbClr val="000000"/>
                </a:solidFill>
                <a:effectLst/>
                <a:latin typeface="Arial"/>
                <a:ea typeface="Arial"/>
                <a:cs typeface="Arial"/>
                <a:sym typeface="Arial"/>
              </a:rPr>
              <a:t> people to develop power within. People who </a:t>
            </a:r>
            <a:r>
              <a:rPr lang="en-US" sz="1200" b="0" i="1" u="none" strike="noStrike" cap="none" dirty="0">
                <a:solidFill>
                  <a:srgbClr val="000000"/>
                </a:solidFill>
                <a:effectLst/>
                <a:latin typeface="Arial"/>
                <a:ea typeface="Arial"/>
                <a:cs typeface="Arial"/>
                <a:sym typeface="Arial"/>
              </a:rPr>
              <a:t>power with/for or to</a:t>
            </a:r>
            <a:r>
              <a:rPr lang="en-US" sz="1200" b="0" i="0" u="none" strike="noStrike" cap="none" dirty="0">
                <a:solidFill>
                  <a:srgbClr val="000000"/>
                </a:solidFill>
                <a:effectLst/>
                <a:latin typeface="Arial"/>
                <a:ea typeface="Arial"/>
                <a:cs typeface="Arial"/>
                <a:sym typeface="Arial"/>
              </a:rPr>
              <a:t> others tend to value </a:t>
            </a:r>
            <a:r>
              <a:rPr lang="en-US" sz="1200" b="0" i="0" u="none" strike="noStrike" cap="none" dirty="0" err="1">
                <a:solidFill>
                  <a:srgbClr val="000000"/>
                </a:solidFill>
                <a:effectLst/>
                <a:latin typeface="Arial"/>
                <a:ea typeface="Arial"/>
                <a:cs typeface="Arial"/>
                <a:sym typeface="Arial"/>
              </a:rPr>
              <a:t>emphathy</a:t>
            </a:r>
            <a:r>
              <a:rPr lang="en-US" sz="1200" b="0" i="0" u="none" strike="noStrike" cap="none" dirty="0">
                <a:solidFill>
                  <a:srgbClr val="000000"/>
                </a:solidFill>
                <a:effectLst/>
                <a:latin typeface="Arial"/>
                <a:ea typeface="Arial"/>
                <a:cs typeface="Arial"/>
                <a:sym typeface="Arial"/>
              </a:rPr>
              <a:t> and kindness and act in service to others. For transformative power people, getting it right is more important than being right. They often value multiple perspectives on important questions and are willing to change their minds and admit when they are wrong. Vulnerability is a strength for these people. (Source: Brene-Brown-on-Power-and-Leadership-10-26-20.pdf)</a:t>
            </a:r>
          </a:p>
          <a:p>
            <a:endParaRPr lang="en-US" dirty="0"/>
          </a:p>
        </p:txBody>
      </p:sp>
      <p:sp>
        <p:nvSpPr>
          <p:cNvPr id="4" name="Slide Number Placeholder 3"/>
          <p:cNvSpPr>
            <a:spLocks noGrp="1"/>
          </p:cNvSpPr>
          <p:nvPr>
            <p:ph type="sldNum" sz="quarter" idx="5"/>
          </p:nvPr>
        </p:nvSpPr>
        <p:spPr/>
        <p:txBody>
          <a:bodyPr/>
          <a:lstStyle/>
          <a:p>
            <a:fld id="{0F399487-7498-E947-B2F4-3FC28255B284}" type="slidenum">
              <a:rPr lang="en-US" smtClean="0"/>
              <a:t>1</a:t>
            </a:fld>
            <a:endParaRPr lang="en-US"/>
          </a:p>
        </p:txBody>
      </p:sp>
    </p:spTree>
    <p:extLst>
      <p:ext uri="{BB962C8B-B14F-4D97-AF65-F5344CB8AC3E}">
        <p14:creationId xmlns:p14="http://schemas.microsoft.com/office/powerpoint/2010/main" val="3034571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967f74b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967f74b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Encourage thoughts not just about the “power” of Thor as a god and superhero, but also as a media character who influences how we think about power, physicality, attractiveness, </a:t>
            </a:r>
            <a:r>
              <a:rPr lang="en-US" dirty="0"/>
              <a:t>whether man or woman, </a:t>
            </a:r>
            <a:r>
              <a:rPr lang="en" dirty="0"/>
              <a:t>etc.  </a:t>
            </a:r>
            <a:r>
              <a:rPr lang="en-US" dirty="0"/>
              <a:t>In the next slides, we’ll consider what else “power” can be in addition to a strong hammer-wielding god.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1967f74b3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1967f74b3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Questions: Who seems to hold more power in this photo?  Are there different kinds of power demonstrated here? More information about this photo: the lead tank kept trying to move around the young man, who continued to step in front to block its way. What kind of power is the young man exercising?</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1967f74b3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1967f74b3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t>Who seems to hold more power in this photo?  Are there different kinds of power demonstrated here? What might have been the impact of Odeh’s power? </a:t>
            </a:r>
          </a:p>
          <a:p>
            <a:pPr marL="0" lvl="0" indent="0" algn="l" rtl="0">
              <a:spcBef>
                <a:spcPts val="0"/>
              </a:spcBef>
              <a:spcAft>
                <a:spcPts val="0"/>
              </a:spcAft>
              <a:buNone/>
            </a:pPr>
            <a:endParaRPr lang="en-US" sz="1100" dirty="0"/>
          </a:p>
          <a:p>
            <a:pPr marL="0" lvl="0" indent="0" algn="l" rtl="0">
              <a:spcBef>
                <a:spcPts val="0"/>
              </a:spcBef>
              <a:spcAft>
                <a:spcPts val="0"/>
              </a:spcAft>
              <a:buNone/>
            </a:pPr>
            <a:r>
              <a:rPr lang="en" dirty="0"/>
              <a:t>Depending on your class, you may wish to include more context: Odeh was shot and killed by Israeli soldiers 10 days later throwing rocks at a different tank. </a:t>
            </a:r>
            <a:r>
              <a:rPr lang="en" dirty="0">
                <a:solidFill>
                  <a:schemeClr val="dk1"/>
                </a:solidFill>
              </a:rPr>
              <a:t>This photo mobilized thousands to criticize Israel’s methods; it also seems to have encouraged the Israeli forces to change their policy to fire upon on rock-throwers</a:t>
            </a:r>
            <a:r>
              <a:rPr lang="en" dirty="0">
                <a:solidFill>
                  <a:srgbClr val="595959"/>
                </a:solidFill>
              </a:rPr>
              <a:t> </a:t>
            </a:r>
            <a:r>
              <a:rPr lang="en" u="sng" dirty="0">
                <a:solidFill>
                  <a:schemeClr val="hlink"/>
                </a:solidFill>
                <a:hlinkClick r:id="rId3"/>
              </a:rPr>
              <a:t>(1)</a:t>
            </a:r>
            <a:r>
              <a:rPr lang="en" u="sng" dirty="0">
                <a:solidFill>
                  <a:schemeClr val="hlink"/>
                </a:solidFill>
              </a:rPr>
              <a:t>  </a:t>
            </a:r>
            <a:endParaRPr sz="4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1967f74b3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1967f74b3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Mother Teresa sav</a:t>
            </a:r>
            <a:r>
              <a:rPr lang="en-US" dirty="0"/>
              <a:t>ed</a:t>
            </a:r>
            <a:r>
              <a:rPr lang="en" dirty="0"/>
              <a:t> thousands of lives of the sick and hungry, using compassion. </a:t>
            </a:r>
            <a:r>
              <a:rPr lang="en-US" dirty="0"/>
              <a:t>How might we describe Mother Teresa’s power? What was its impact? </a:t>
            </a:r>
          </a:p>
          <a:p>
            <a:pPr marL="0" lvl="0" indent="0" algn="l" rtl="0">
              <a:spcBef>
                <a:spcPts val="0"/>
              </a:spcBef>
              <a:spcAft>
                <a:spcPts val="0"/>
              </a:spcAft>
              <a:buNone/>
            </a:pPr>
            <a:r>
              <a:rPr lang="en-US" dirty="0"/>
              <a:t>How does Mother Teresa’s kind of power relate to building trust?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1967f74b3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1967f74b3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cs typeface="Arial"/>
                <a:sym typeface="Arial"/>
              </a:rPr>
              <a:t>What kind of power are the protestors exercising here? What were their possible impacts?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 Civil Rights Movement in the mid-1960s brought about legislation in this country (the Civil Rights Act, 1964) that </a:t>
            </a:r>
            <a:r>
              <a:rPr lang="en-US" sz="1100" b="0" i="0" u="none" strike="noStrike" cap="none" dirty="0">
                <a:solidFill>
                  <a:srgbClr val="000000"/>
                </a:solidFill>
                <a:effectLst/>
                <a:latin typeface="Arial"/>
                <a:ea typeface="Arial"/>
                <a:cs typeface="Arial"/>
                <a:sym typeface="Arial"/>
              </a:rPr>
              <a:t>federal law enforcement agencies the power to prevent racial discrimination in employment, voting, and the use of public facilities.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In this scene, how do the different kind of powers in this photo relate to building trust? To breaking trust?</a:t>
            </a: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967f74b3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1967f74b3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How might we describe Malala Yousafzai’s power? What was its impact?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1967f74b3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1967f74b3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Finally, in this scene from the movie, Moana stands up to an enormous lava monster. What kind of power is Moana practicing in this scene? What is its impact? Was trust built or broken?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399487-7498-E947-B2F4-3FC28255B284}" type="slidenum">
              <a:rPr lang="en-US" smtClean="0"/>
              <a:t>11</a:t>
            </a:fld>
            <a:endParaRPr lang="en-US"/>
          </a:p>
        </p:txBody>
      </p:sp>
    </p:spTree>
    <p:extLst>
      <p:ext uri="{BB962C8B-B14F-4D97-AF65-F5344CB8AC3E}">
        <p14:creationId xmlns:p14="http://schemas.microsoft.com/office/powerpoint/2010/main" val="3224882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68308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800A5-F574-4BCA-B236-AADAEDEF75B9}"/>
              </a:ext>
            </a:extLst>
          </p:cNvPr>
          <p:cNvSpPr>
            <a:spLocks noGrp="1"/>
          </p:cNvSpPr>
          <p:nvPr>
            <p:ph type="title"/>
          </p:nvPr>
        </p:nvSpPr>
        <p:spPr>
          <a:xfrm>
            <a:off x="1445986" y="392339"/>
            <a:ext cx="10515600" cy="1325563"/>
          </a:xfrm>
        </p:spPr>
        <p:txBody>
          <a:bodyPr>
            <a:normAutofit/>
          </a:bodyPr>
          <a:lstStyle/>
          <a:p>
            <a:pPr algn="ctr"/>
            <a:r>
              <a:rPr lang="en-US" sz="4000" dirty="0" err="1">
                <a:solidFill>
                  <a:srgbClr val="0D1582"/>
                </a:solidFill>
                <a:latin typeface="Poppins Medium" pitchFamily="2" charset="77"/>
                <a:cs typeface="Poppins Medium" pitchFamily="2" charset="77"/>
              </a:rPr>
              <a:t>SpeakOut</a:t>
            </a:r>
            <a:r>
              <a:rPr lang="en-US" sz="4000" dirty="0">
                <a:solidFill>
                  <a:srgbClr val="0D1582"/>
                </a:solidFill>
                <a:latin typeface="Poppins Medium" pitchFamily="2" charset="77"/>
                <a:cs typeface="Poppins Medium" pitchFamily="2" charset="77"/>
              </a:rPr>
              <a:t> with </a:t>
            </a:r>
            <a:r>
              <a:rPr lang="en-US" sz="4000" dirty="0" err="1">
                <a:solidFill>
                  <a:srgbClr val="0D1582"/>
                </a:solidFill>
                <a:latin typeface="Poppins Medium" pitchFamily="2" charset="77"/>
                <a:cs typeface="Poppins Medium" pitchFamily="2" charset="77"/>
              </a:rPr>
              <a:t>Advocatr</a:t>
            </a:r>
            <a:endParaRPr lang="en-US" sz="4000" dirty="0">
              <a:solidFill>
                <a:srgbClr val="0D1582"/>
              </a:solidFill>
              <a:latin typeface="Poppins Medium" pitchFamily="2" charset="77"/>
              <a:cs typeface="Poppins Medium" pitchFamily="2" charset="77"/>
            </a:endParaRPr>
          </a:p>
        </p:txBody>
      </p:sp>
      <p:sp>
        <p:nvSpPr>
          <p:cNvPr id="3" name="Content Placeholder 2">
            <a:extLst>
              <a:ext uri="{FF2B5EF4-FFF2-40B4-BE49-F238E27FC236}">
                <a16:creationId xmlns:a16="http://schemas.microsoft.com/office/drawing/2014/main" id="{629AA2D4-61BF-4487-93FD-9FDB7807E95C}"/>
              </a:ext>
            </a:extLst>
          </p:cNvPr>
          <p:cNvSpPr>
            <a:spLocks noGrp="1"/>
          </p:cNvSpPr>
          <p:nvPr>
            <p:ph idx="1"/>
          </p:nvPr>
        </p:nvSpPr>
        <p:spPr>
          <a:xfrm>
            <a:off x="2066158" y="1717902"/>
            <a:ext cx="9544958" cy="4351338"/>
          </a:xfrm>
        </p:spPr>
        <p:txBody>
          <a:bodyPr>
            <a:normAutofit/>
          </a:bodyPr>
          <a:lstStyle/>
          <a:p>
            <a:pPr marL="0" indent="0" algn="ctr">
              <a:buNone/>
            </a:pPr>
            <a:r>
              <a:rPr lang="en-US" sz="4000" dirty="0">
                <a:solidFill>
                  <a:srgbClr val="000000"/>
                </a:solidFill>
                <a:latin typeface="Poppins Light" pitchFamily="2" charset="77"/>
                <a:cs typeface="Poppins Light" pitchFamily="2" charset="77"/>
              </a:rPr>
              <a:t>Curriculum</a:t>
            </a:r>
          </a:p>
          <a:p>
            <a:pPr marL="0" indent="0" algn="ctr">
              <a:buNone/>
            </a:pPr>
            <a:r>
              <a:rPr lang="en-US" sz="4000" dirty="0">
                <a:solidFill>
                  <a:srgbClr val="000000"/>
                </a:solidFill>
                <a:latin typeface="Poppins Light" pitchFamily="2" charset="77"/>
                <a:cs typeface="Poppins Light" pitchFamily="2" charset="77"/>
              </a:rPr>
              <a:t>Lesson 8</a:t>
            </a:r>
          </a:p>
          <a:p>
            <a:pPr marL="0" indent="0" algn="ctr">
              <a:buNone/>
            </a:pPr>
            <a:endParaRPr lang="en-US" sz="4800" dirty="0">
              <a:solidFill>
                <a:srgbClr val="000000"/>
              </a:solidFill>
              <a:latin typeface="Poppins" pitchFamily="2" charset="77"/>
              <a:cs typeface="Poppins" pitchFamily="2" charset="77"/>
            </a:endParaRPr>
          </a:p>
          <a:p>
            <a:pPr marL="0" indent="0" algn="ctr">
              <a:buNone/>
            </a:pPr>
            <a:r>
              <a:rPr lang="en" sz="5000" dirty="0">
                <a:latin typeface="Poppins Light" pitchFamily="2" charset="77"/>
                <a:cs typeface="Poppins Light" pitchFamily="2" charset="77"/>
              </a:rPr>
              <a:t>Thinking about POWER</a:t>
            </a:r>
            <a:endParaRPr lang="en-US" sz="5000" dirty="0">
              <a:solidFill>
                <a:srgbClr val="000000"/>
              </a:solidFill>
              <a:latin typeface="Poppins Light" pitchFamily="2" charset="77"/>
              <a:cs typeface="Poppins Light" pitchFamily="2" charset="77"/>
            </a:endParaRPr>
          </a:p>
          <a:p>
            <a:pPr marL="0" indent="0" algn="ctr">
              <a:buNone/>
            </a:pPr>
            <a:r>
              <a:rPr lang="en-US" sz="4000" dirty="0">
                <a:latin typeface="Poppins Light" pitchFamily="2" charset="77"/>
                <a:cs typeface="Poppins Light" pitchFamily="2" charset="77"/>
              </a:rPr>
              <a:t>Over, with, to, within?</a:t>
            </a:r>
          </a:p>
          <a:p>
            <a:pPr marL="0" indent="0" algn="ctr">
              <a:buNone/>
            </a:pPr>
            <a:endParaRPr lang="en-US" sz="4800" dirty="0">
              <a:solidFill>
                <a:srgbClr val="000000"/>
              </a:solidFill>
              <a:latin typeface="+mj-lt"/>
            </a:endParaRPr>
          </a:p>
        </p:txBody>
      </p:sp>
    </p:spTree>
    <p:extLst>
      <p:ext uri="{BB962C8B-B14F-4D97-AF65-F5344CB8AC3E}">
        <p14:creationId xmlns:p14="http://schemas.microsoft.com/office/powerpoint/2010/main" val="28343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3EA97-4365-4B0B-9B57-86DEE298540B}"/>
              </a:ext>
            </a:extLst>
          </p:cNvPr>
          <p:cNvSpPr>
            <a:spLocks noGrp="1"/>
          </p:cNvSpPr>
          <p:nvPr>
            <p:ph type="title"/>
          </p:nvPr>
        </p:nvSpPr>
        <p:spPr/>
        <p:txBody>
          <a:bodyPr>
            <a:normAutofit/>
          </a:bodyPr>
          <a:lstStyle/>
          <a:p>
            <a:r>
              <a:rPr lang="en-US" sz="3400" dirty="0">
                <a:solidFill>
                  <a:srgbClr val="0D1582"/>
                </a:solidFill>
                <a:latin typeface="Poppins Light" pitchFamily="2" charset="77"/>
                <a:cs typeface="Poppins Light" pitchFamily="2" charset="77"/>
              </a:rPr>
              <a:t>Questions for personal reflection in your journals</a:t>
            </a:r>
          </a:p>
        </p:txBody>
      </p:sp>
      <p:sp>
        <p:nvSpPr>
          <p:cNvPr id="3" name="Content Placeholder 2">
            <a:extLst>
              <a:ext uri="{FF2B5EF4-FFF2-40B4-BE49-F238E27FC236}">
                <a16:creationId xmlns:a16="http://schemas.microsoft.com/office/drawing/2014/main" id="{A08D96E9-7202-42A6-8711-67F217248006}"/>
              </a:ext>
            </a:extLst>
          </p:cNvPr>
          <p:cNvSpPr>
            <a:spLocks noGrp="1"/>
          </p:cNvSpPr>
          <p:nvPr>
            <p:ph idx="1"/>
          </p:nvPr>
        </p:nvSpPr>
        <p:spPr>
          <a:xfrm>
            <a:off x="838200" y="1690688"/>
            <a:ext cx="10515600" cy="4351338"/>
          </a:xfrm>
        </p:spPr>
        <p:txBody>
          <a:bodyPr/>
          <a:lstStyle/>
          <a:p>
            <a:pPr marL="114300" lvl="0" indent="0">
              <a:buNone/>
            </a:pPr>
            <a:r>
              <a:rPr lang="en-US" dirty="0">
                <a:latin typeface="+mj-lt"/>
              </a:rPr>
              <a:t>Take 10 minutes to write or draw in your journals your responses to these questions</a:t>
            </a:r>
          </a:p>
          <a:p>
            <a:pPr lvl="0"/>
            <a:endParaRPr lang="en-US" dirty="0">
              <a:latin typeface="+mj-lt"/>
            </a:endParaRPr>
          </a:p>
          <a:p>
            <a:pPr lvl="0"/>
            <a:r>
              <a:rPr lang="en-US" dirty="0">
                <a:latin typeface="+mj-lt"/>
              </a:rPr>
              <a:t>Think of a time when you </a:t>
            </a:r>
            <a:r>
              <a:rPr lang="en-US" i="1" dirty="0">
                <a:latin typeface="+mj-lt"/>
              </a:rPr>
              <a:t>powered over</a:t>
            </a:r>
            <a:r>
              <a:rPr lang="en-US" dirty="0">
                <a:latin typeface="+mj-lt"/>
              </a:rPr>
              <a:t> someone. What happened? Who was impacted? Did it affect trust?</a:t>
            </a:r>
          </a:p>
          <a:p>
            <a:pPr lvl="0"/>
            <a:endParaRPr lang="en-US" dirty="0">
              <a:latin typeface="+mj-lt"/>
            </a:endParaRPr>
          </a:p>
          <a:p>
            <a:r>
              <a:rPr lang="en-US" dirty="0">
                <a:latin typeface="+mj-lt"/>
              </a:rPr>
              <a:t>Think of a time when you practiced </a:t>
            </a:r>
            <a:r>
              <a:rPr lang="en-US" i="1" dirty="0">
                <a:latin typeface="+mj-lt"/>
              </a:rPr>
              <a:t>power with or for</a:t>
            </a:r>
            <a:r>
              <a:rPr lang="en-US" dirty="0">
                <a:latin typeface="+mj-lt"/>
              </a:rPr>
              <a:t> someone, or acted in a way that someone felt </a:t>
            </a:r>
            <a:r>
              <a:rPr lang="en-US" i="1" dirty="0">
                <a:latin typeface="+mj-lt"/>
              </a:rPr>
              <a:t>powerful within</a:t>
            </a:r>
            <a:r>
              <a:rPr lang="en-US" dirty="0">
                <a:latin typeface="+mj-lt"/>
              </a:rPr>
              <a:t>. What happened? What was the impact? Did it affect trust?</a:t>
            </a:r>
          </a:p>
          <a:p>
            <a:pPr lvl="0"/>
            <a:endParaRPr lang="en-US" dirty="0">
              <a:solidFill>
                <a:srgbClr val="000000"/>
              </a:solidFill>
              <a:latin typeface="Poppins" pitchFamily="2" charset="77"/>
              <a:cs typeface="Poppins" pitchFamily="2" charset="77"/>
            </a:endParaRPr>
          </a:p>
        </p:txBody>
      </p:sp>
    </p:spTree>
    <p:extLst>
      <p:ext uri="{BB962C8B-B14F-4D97-AF65-F5344CB8AC3E}">
        <p14:creationId xmlns:p14="http://schemas.microsoft.com/office/powerpoint/2010/main" val="256898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3EA97-4365-4B0B-9B57-86DEE298540B}"/>
              </a:ext>
            </a:extLst>
          </p:cNvPr>
          <p:cNvSpPr>
            <a:spLocks noGrp="1"/>
          </p:cNvSpPr>
          <p:nvPr>
            <p:ph type="title"/>
          </p:nvPr>
        </p:nvSpPr>
        <p:spPr>
          <a:xfrm>
            <a:off x="838200" y="233259"/>
            <a:ext cx="10515600" cy="728179"/>
          </a:xfrm>
        </p:spPr>
        <p:txBody>
          <a:bodyPr>
            <a:normAutofit/>
          </a:bodyPr>
          <a:lstStyle/>
          <a:p>
            <a:r>
              <a:rPr lang="en-US" sz="3600" dirty="0">
                <a:solidFill>
                  <a:srgbClr val="0D1582"/>
                </a:solidFill>
                <a:latin typeface="Poppins Light" pitchFamily="2" charset="77"/>
                <a:cs typeface="Poppins Light" pitchFamily="2" charset="77"/>
              </a:rPr>
              <a:t>Questions for partner pair-share</a:t>
            </a:r>
          </a:p>
        </p:txBody>
      </p:sp>
      <p:sp>
        <p:nvSpPr>
          <p:cNvPr id="3" name="Content Placeholder 2">
            <a:extLst>
              <a:ext uri="{FF2B5EF4-FFF2-40B4-BE49-F238E27FC236}">
                <a16:creationId xmlns:a16="http://schemas.microsoft.com/office/drawing/2014/main" id="{A08D96E9-7202-42A6-8711-67F217248006}"/>
              </a:ext>
            </a:extLst>
          </p:cNvPr>
          <p:cNvSpPr>
            <a:spLocks noGrp="1"/>
          </p:cNvSpPr>
          <p:nvPr>
            <p:ph idx="1"/>
          </p:nvPr>
        </p:nvSpPr>
        <p:spPr>
          <a:xfrm>
            <a:off x="838200" y="1093304"/>
            <a:ext cx="10515600" cy="4790661"/>
          </a:xfrm>
        </p:spPr>
        <p:txBody>
          <a:bodyPr>
            <a:normAutofit/>
          </a:bodyPr>
          <a:lstStyle/>
          <a:p>
            <a:pPr marL="114300" lvl="0" indent="0">
              <a:buNone/>
            </a:pPr>
            <a:r>
              <a:rPr lang="en-US" sz="3200" dirty="0">
                <a:solidFill>
                  <a:srgbClr val="0D1582"/>
                </a:solidFill>
                <a:latin typeface="+mj-lt"/>
              </a:rPr>
              <a:t>Take 2 minutes each to answer the following questions: </a:t>
            </a:r>
          </a:p>
          <a:p>
            <a:pPr marL="114300" lvl="0" indent="0">
              <a:buNone/>
            </a:pPr>
            <a:endParaRPr lang="en-US" dirty="0"/>
          </a:p>
          <a:p>
            <a:pPr lvl="0"/>
            <a:r>
              <a:rPr lang="en-US" sz="3200" dirty="0">
                <a:latin typeface="+mj-lt"/>
              </a:rPr>
              <a:t>What were the impacts of powering over compared with powering with, for or within?</a:t>
            </a:r>
          </a:p>
          <a:p>
            <a:pPr marL="0" lvl="0" indent="0">
              <a:buNone/>
            </a:pPr>
            <a:r>
              <a:rPr lang="en-US" sz="3200" dirty="0">
                <a:latin typeface="+mj-lt"/>
              </a:rPr>
              <a:t> </a:t>
            </a:r>
          </a:p>
          <a:p>
            <a:pPr lvl="0"/>
            <a:r>
              <a:rPr lang="en-US" sz="3200" dirty="0">
                <a:latin typeface="+mj-lt"/>
              </a:rPr>
              <a:t>For you, how do these types of power relate to building trust?</a:t>
            </a:r>
          </a:p>
          <a:p>
            <a:pPr lvl="0"/>
            <a:endParaRPr lang="en-US" dirty="0">
              <a:solidFill>
                <a:srgbClr val="000000"/>
              </a:solidFill>
              <a:latin typeface="Poppins" pitchFamily="2" charset="77"/>
              <a:cs typeface="Poppins" pitchFamily="2" charset="77"/>
            </a:endParaRPr>
          </a:p>
        </p:txBody>
      </p:sp>
      <p:sp>
        <p:nvSpPr>
          <p:cNvPr id="4" name="Content Placeholder 2">
            <a:extLst>
              <a:ext uri="{FF2B5EF4-FFF2-40B4-BE49-F238E27FC236}">
                <a16:creationId xmlns:a16="http://schemas.microsoft.com/office/drawing/2014/main" id="{ECA9C873-97A5-754E-BEF1-9D638E19CD7D}"/>
              </a:ext>
            </a:extLst>
          </p:cNvPr>
          <p:cNvSpPr txBox="1">
            <a:spLocks/>
          </p:cNvSpPr>
          <p:nvPr/>
        </p:nvSpPr>
        <p:spPr>
          <a:xfrm>
            <a:off x="838200" y="1093304"/>
            <a:ext cx="10515600" cy="53273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000000"/>
              </a:solidFill>
              <a:latin typeface="Poppins" pitchFamily="2" charset="77"/>
              <a:cs typeface="Poppins" pitchFamily="2" charset="77"/>
            </a:endParaRPr>
          </a:p>
        </p:txBody>
      </p:sp>
    </p:spTree>
    <p:extLst>
      <p:ext uri="{BB962C8B-B14F-4D97-AF65-F5344CB8AC3E}">
        <p14:creationId xmlns:p14="http://schemas.microsoft.com/office/powerpoint/2010/main" val="3784686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751933" y="1833400"/>
            <a:ext cx="4398000" cy="3191200"/>
          </a:xfrm>
          <a:prstGeom prst="rect">
            <a:avLst/>
          </a:prstGeom>
        </p:spPr>
        <p:txBody>
          <a:bodyPr spcFirstLastPara="1" vert="horz" wrap="square" lIns="121900" tIns="121900" rIns="121900" bIns="121900" rtlCol="0" anchor="t" anchorCtr="0">
            <a:normAutofit/>
          </a:bodyPr>
          <a:lstStyle/>
          <a:p>
            <a:pPr marL="0" indent="0" algn="ctr">
              <a:spcAft>
                <a:spcPts val="1600"/>
              </a:spcAft>
              <a:buNone/>
            </a:pPr>
            <a:r>
              <a:rPr lang="en-US" sz="3000" dirty="0">
                <a:solidFill>
                  <a:srgbClr val="0D1582"/>
                </a:solidFill>
                <a:latin typeface="Poppins Light" pitchFamily="2" charset="77"/>
                <a:cs typeface="Poppins Light" pitchFamily="2" charset="77"/>
              </a:rPr>
              <a:t>When we think of power, what (or who) comes to mind?</a:t>
            </a:r>
            <a:endParaRPr sz="3000" dirty="0">
              <a:solidFill>
                <a:srgbClr val="0D1582"/>
              </a:solidFill>
              <a:latin typeface="Poppins Light" pitchFamily="2" charset="77"/>
              <a:cs typeface="Poppins Light" pitchFamily="2" charset="77"/>
            </a:endParaRPr>
          </a:p>
        </p:txBody>
      </p:sp>
      <p:pic>
        <p:nvPicPr>
          <p:cNvPr id="61" name="Google Shape;61;p14"/>
          <p:cNvPicPr preferRelativeResize="0"/>
          <p:nvPr/>
        </p:nvPicPr>
        <p:blipFill>
          <a:blip r:embed="rId3">
            <a:alphaModFix/>
          </a:blip>
          <a:stretch>
            <a:fillRect/>
          </a:stretch>
        </p:blipFill>
        <p:spPr>
          <a:xfrm>
            <a:off x="5918200" y="275334"/>
            <a:ext cx="5858200" cy="65505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800A5-F574-4BCA-B236-AADAEDEF75B9}"/>
              </a:ext>
            </a:extLst>
          </p:cNvPr>
          <p:cNvSpPr>
            <a:spLocks noGrp="1"/>
          </p:cNvSpPr>
          <p:nvPr>
            <p:ph type="title"/>
          </p:nvPr>
        </p:nvSpPr>
        <p:spPr>
          <a:xfrm>
            <a:off x="420915" y="392339"/>
            <a:ext cx="3829538" cy="1325563"/>
          </a:xfrm>
        </p:spPr>
        <p:txBody>
          <a:bodyPr>
            <a:normAutofit/>
          </a:bodyPr>
          <a:lstStyle/>
          <a:p>
            <a:r>
              <a:rPr lang="en-US" sz="3200" dirty="0">
                <a:solidFill>
                  <a:srgbClr val="0D1582"/>
                </a:solidFill>
                <a:latin typeface="Poppins Light" pitchFamily="2" charset="77"/>
                <a:cs typeface="Poppins Light" pitchFamily="2" charset="77"/>
              </a:rPr>
              <a:t>Quick definitions:</a:t>
            </a:r>
          </a:p>
        </p:txBody>
      </p:sp>
      <p:sp>
        <p:nvSpPr>
          <p:cNvPr id="4" name="Content Placeholder 2">
            <a:extLst>
              <a:ext uri="{FF2B5EF4-FFF2-40B4-BE49-F238E27FC236}">
                <a16:creationId xmlns:a16="http://schemas.microsoft.com/office/drawing/2014/main" id="{2CD7617B-B02A-234F-B026-20A3A91508BE}"/>
              </a:ext>
            </a:extLst>
          </p:cNvPr>
          <p:cNvSpPr txBox="1">
            <a:spLocks/>
          </p:cNvSpPr>
          <p:nvPr/>
        </p:nvSpPr>
        <p:spPr>
          <a:xfrm>
            <a:off x="4029389" y="612949"/>
            <a:ext cx="6136473" cy="32272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000000"/>
              </a:solidFill>
            </a:endParaRPr>
          </a:p>
        </p:txBody>
      </p:sp>
      <p:sp>
        <p:nvSpPr>
          <p:cNvPr id="8" name="TextBox 7">
            <a:extLst>
              <a:ext uri="{FF2B5EF4-FFF2-40B4-BE49-F238E27FC236}">
                <a16:creationId xmlns:a16="http://schemas.microsoft.com/office/drawing/2014/main" id="{3DE1A993-46C3-9B4F-AF2F-226DA82CD95F}"/>
              </a:ext>
            </a:extLst>
          </p:cNvPr>
          <p:cNvSpPr txBox="1"/>
          <p:nvPr/>
        </p:nvSpPr>
        <p:spPr>
          <a:xfrm>
            <a:off x="4611757" y="612949"/>
            <a:ext cx="4585252" cy="5970865"/>
          </a:xfrm>
          <a:prstGeom prst="rect">
            <a:avLst/>
          </a:prstGeom>
          <a:noFill/>
        </p:spPr>
        <p:txBody>
          <a:bodyPr wrap="square" rtlCol="0">
            <a:spAutoFit/>
          </a:bodyPr>
          <a:lstStyle/>
          <a:p>
            <a:r>
              <a:rPr lang="en-US" sz="2800" b="1" dirty="0">
                <a:solidFill>
                  <a:srgbClr val="FF0000"/>
                </a:solidFill>
                <a:latin typeface="Poppins Light" pitchFamily="2" charset="77"/>
                <a:cs typeface="Poppins Light" pitchFamily="2" charset="77"/>
              </a:rPr>
              <a:t>Power within</a:t>
            </a:r>
          </a:p>
          <a:p>
            <a:r>
              <a:rPr lang="en-US" sz="2400" i="1" dirty="0">
                <a:latin typeface="Poppins Light" pitchFamily="2" charset="77"/>
                <a:cs typeface="Poppins Light" pitchFamily="2" charset="77"/>
              </a:rPr>
              <a:t>Self-awareness/self-worth;</a:t>
            </a:r>
          </a:p>
          <a:p>
            <a:r>
              <a:rPr lang="en-US" sz="2400" i="1" dirty="0">
                <a:latin typeface="Poppins Light" pitchFamily="2" charset="77"/>
                <a:cs typeface="Poppins Light" pitchFamily="2" charset="77"/>
              </a:rPr>
              <a:t>realization of one’s ability to act</a:t>
            </a:r>
          </a:p>
          <a:p>
            <a:endParaRPr lang="en-US" dirty="0">
              <a:latin typeface="Poppins Light" pitchFamily="2" charset="77"/>
              <a:cs typeface="Poppins Light" pitchFamily="2" charset="77"/>
            </a:endParaRPr>
          </a:p>
          <a:p>
            <a:r>
              <a:rPr lang="en-US" sz="2800" b="1" dirty="0">
                <a:solidFill>
                  <a:srgbClr val="FF0000"/>
                </a:solidFill>
                <a:latin typeface="Poppins Light" pitchFamily="2" charset="77"/>
                <a:cs typeface="Poppins Light" pitchFamily="2" charset="77"/>
              </a:rPr>
              <a:t>Power to</a:t>
            </a:r>
          </a:p>
          <a:p>
            <a:r>
              <a:rPr lang="en-US" sz="2400" i="1" dirty="0">
                <a:latin typeface="Poppins Light" pitchFamily="2" charset="77"/>
                <a:cs typeface="Poppins Light" pitchFamily="2" charset="77"/>
              </a:rPr>
              <a:t>Ability to create change and </a:t>
            </a:r>
          </a:p>
          <a:p>
            <a:r>
              <a:rPr lang="en-US" sz="2400" i="1" dirty="0">
                <a:latin typeface="Poppins Light" pitchFamily="2" charset="77"/>
                <a:cs typeface="Poppins Light" pitchFamily="2" charset="77"/>
              </a:rPr>
              <a:t>take action</a:t>
            </a:r>
          </a:p>
          <a:p>
            <a:endParaRPr lang="en-US" dirty="0">
              <a:latin typeface="Poppins Light" pitchFamily="2" charset="77"/>
              <a:cs typeface="Poppins Light" pitchFamily="2" charset="77"/>
            </a:endParaRPr>
          </a:p>
          <a:p>
            <a:r>
              <a:rPr lang="en-US" sz="2800" b="1" dirty="0">
                <a:solidFill>
                  <a:srgbClr val="FF0000"/>
                </a:solidFill>
                <a:latin typeface="Poppins Light" pitchFamily="2" charset="77"/>
                <a:cs typeface="Poppins Light" pitchFamily="2" charset="77"/>
              </a:rPr>
              <a:t>Power with</a:t>
            </a:r>
          </a:p>
          <a:p>
            <a:r>
              <a:rPr lang="en-US" sz="2400" i="1" dirty="0">
                <a:latin typeface="Poppins Light" pitchFamily="2" charset="77"/>
                <a:cs typeface="Poppins Light" pitchFamily="2" charset="77"/>
              </a:rPr>
              <a:t>Social power, capacity for </a:t>
            </a:r>
          </a:p>
          <a:p>
            <a:r>
              <a:rPr lang="en-US" sz="2400" i="1" dirty="0">
                <a:latin typeface="Poppins Light" pitchFamily="2" charset="77"/>
                <a:cs typeface="Poppins Light" pitchFamily="2" charset="77"/>
              </a:rPr>
              <a:t>collective action</a:t>
            </a:r>
          </a:p>
          <a:p>
            <a:endParaRPr lang="en-US" dirty="0">
              <a:latin typeface="Poppins Light" pitchFamily="2" charset="77"/>
              <a:cs typeface="Poppins Light" pitchFamily="2" charset="77"/>
            </a:endParaRPr>
          </a:p>
          <a:p>
            <a:r>
              <a:rPr lang="en-US" sz="2800" b="1" dirty="0">
                <a:solidFill>
                  <a:srgbClr val="FF0000"/>
                </a:solidFill>
                <a:latin typeface="Poppins Light" pitchFamily="2" charset="77"/>
                <a:cs typeface="Poppins Light" pitchFamily="2" charset="77"/>
              </a:rPr>
              <a:t>Power over</a:t>
            </a:r>
          </a:p>
          <a:p>
            <a:r>
              <a:rPr lang="en-US" sz="2400" i="1" dirty="0">
                <a:latin typeface="Poppins Light" pitchFamily="2" charset="77"/>
                <a:cs typeface="Poppins Light" pitchFamily="2" charset="77"/>
              </a:rPr>
              <a:t>Exerting control/influence</a:t>
            </a:r>
          </a:p>
          <a:p>
            <a:r>
              <a:rPr lang="en-US" sz="2400" i="1" dirty="0">
                <a:latin typeface="Poppins Light" pitchFamily="2" charset="77"/>
                <a:cs typeface="Poppins Light" pitchFamily="2" charset="77"/>
              </a:rPr>
              <a:t>Over others</a:t>
            </a:r>
          </a:p>
        </p:txBody>
      </p:sp>
    </p:spTree>
    <p:extLst>
      <p:ext uri="{BB962C8B-B14F-4D97-AF65-F5344CB8AC3E}">
        <p14:creationId xmlns:p14="http://schemas.microsoft.com/office/powerpoint/2010/main" val="3968540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body" idx="1"/>
          </p:nvPr>
        </p:nvSpPr>
        <p:spPr>
          <a:xfrm>
            <a:off x="235527" y="282244"/>
            <a:ext cx="1980800" cy="6067293"/>
          </a:xfrm>
          <a:prstGeom prst="rect">
            <a:avLst/>
          </a:prstGeom>
        </p:spPr>
        <p:txBody>
          <a:bodyPr spcFirstLastPara="1" vert="horz" wrap="square" lIns="121900" tIns="121900" rIns="121900" bIns="121900" rtlCol="0" anchor="t" anchorCtr="0">
            <a:noAutofit/>
          </a:bodyPr>
          <a:lstStyle/>
          <a:p>
            <a:pPr marL="0" indent="0">
              <a:spcAft>
                <a:spcPts val="1600"/>
              </a:spcAft>
              <a:buNone/>
            </a:pPr>
            <a:r>
              <a:rPr lang="en" sz="2000" dirty="0">
                <a:solidFill>
                  <a:srgbClr val="1D063D"/>
                </a:solidFill>
                <a:latin typeface="+mj-lt"/>
                <a:cs typeface="Poppins Light"/>
              </a:rPr>
              <a:t>University student blocking tanks that were sent to disrupt a peaceful protest. Tiananmen Square, China 1989</a:t>
            </a:r>
            <a:endParaRPr lang="en" sz="2000" dirty="0">
              <a:solidFill>
                <a:srgbClr val="1D063D"/>
              </a:solidFill>
              <a:latin typeface="+mj-lt"/>
              <a:ea typeface="Calibri Light"/>
              <a:cs typeface="Poppins Light"/>
            </a:endParaRPr>
          </a:p>
          <a:p>
            <a:pPr marL="0" indent="0">
              <a:spcAft>
                <a:spcPts val="1600"/>
              </a:spcAft>
              <a:buNone/>
            </a:pPr>
            <a:r>
              <a:rPr lang="en" sz="2000" dirty="0">
                <a:solidFill>
                  <a:srgbClr val="1D063D"/>
                </a:solidFill>
                <a:latin typeface="+mj-lt"/>
                <a:ea typeface="Calibri Light"/>
                <a:cs typeface="Poppins Light"/>
              </a:rPr>
              <a:t>(The student was not hurt by the tank. Accounts vary regarding whether he was arrested, went into hiding in mainland China, or escaped to Taiwan where he now works as a </a:t>
            </a:r>
            <a:r>
              <a:rPr lang="en" sz="2000" dirty="0">
                <a:solidFill>
                  <a:srgbClr val="1D063D"/>
                </a:solidFill>
                <a:latin typeface="Calibri Light"/>
                <a:ea typeface="+mn-lt"/>
                <a:cs typeface="+mn-lt"/>
              </a:rPr>
              <a:t>archaeologist.)</a:t>
            </a:r>
            <a:endParaRPr lang="en" sz="2000" u="sng" dirty="0">
              <a:solidFill>
                <a:srgbClr val="1D063D"/>
              </a:solidFill>
              <a:latin typeface="Calibri Light"/>
              <a:ea typeface="Calibri"/>
              <a:cs typeface="Calibri"/>
            </a:endParaRPr>
          </a:p>
        </p:txBody>
      </p:sp>
      <p:pic>
        <p:nvPicPr>
          <p:cNvPr id="79" name="Google Shape;79;p17"/>
          <p:cNvPicPr preferRelativeResize="0"/>
          <p:nvPr/>
        </p:nvPicPr>
        <p:blipFill>
          <a:blip r:embed="rId3">
            <a:alphaModFix/>
          </a:blip>
          <a:stretch>
            <a:fillRect/>
          </a:stretch>
        </p:blipFill>
        <p:spPr>
          <a:xfrm>
            <a:off x="2501468" y="81467"/>
            <a:ext cx="12192001"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body" idx="1"/>
          </p:nvPr>
        </p:nvSpPr>
        <p:spPr>
          <a:xfrm>
            <a:off x="460733" y="1904133"/>
            <a:ext cx="4322000" cy="3113200"/>
          </a:xfrm>
          <a:prstGeom prst="rect">
            <a:avLst/>
          </a:prstGeom>
        </p:spPr>
        <p:txBody>
          <a:bodyPr spcFirstLastPara="1" vert="horz" wrap="square" lIns="121900" tIns="121900" rIns="121900" bIns="121900" rtlCol="0" anchor="t" anchorCtr="0">
            <a:normAutofit/>
          </a:bodyPr>
          <a:lstStyle/>
          <a:p>
            <a:pPr marL="0" indent="0" algn="ctr">
              <a:spcAft>
                <a:spcPts val="1600"/>
              </a:spcAft>
              <a:buNone/>
            </a:pPr>
            <a:r>
              <a:rPr lang="en" sz="3200" dirty="0">
                <a:solidFill>
                  <a:srgbClr val="7030A0"/>
                </a:solidFill>
                <a:latin typeface="+mj-lt"/>
              </a:rPr>
              <a:t>Faris Odeh, a 14 </a:t>
            </a:r>
            <a:r>
              <a:rPr lang="en-US" sz="3200" dirty="0">
                <a:solidFill>
                  <a:srgbClr val="7030A0"/>
                </a:solidFill>
                <a:latin typeface="+mj-lt"/>
              </a:rPr>
              <a:t>year old </a:t>
            </a:r>
            <a:r>
              <a:rPr lang="en" sz="3200">
                <a:solidFill>
                  <a:srgbClr val="7030A0"/>
                </a:solidFill>
                <a:latin typeface="+mj-lt"/>
              </a:rPr>
              <a:t>Palestinian </a:t>
            </a:r>
            <a:r>
              <a:rPr lang="en" sz="3200" dirty="0">
                <a:solidFill>
                  <a:srgbClr val="7030A0"/>
                </a:solidFill>
                <a:latin typeface="+mj-lt"/>
              </a:rPr>
              <a:t>boy, throwing a rock at an Israeli tank in the occupied Gaza Strip.</a:t>
            </a:r>
            <a:endParaRPr sz="3200" dirty="0">
              <a:solidFill>
                <a:srgbClr val="7030A0"/>
              </a:solidFill>
              <a:latin typeface="+mj-lt"/>
            </a:endParaRPr>
          </a:p>
        </p:txBody>
      </p:sp>
      <p:pic>
        <p:nvPicPr>
          <p:cNvPr id="85" name="Google Shape;85;p18"/>
          <p:cNvPicPr preferRelativeResize="0"/>
          <p:nvPr/>
        </p:nvPicPr>
        <p:blipFill>
          <a:blip r:embed="rId3">
            <a:alphaModFix/>
          </a:blip>
          <a:stretch>
            <a:fillRect/>
          </a:stretch>
        </p:blipFill>
        <p:spPr>
          <a:xfrm>
            <a:off x="5194994" y="17"/>
            <a:ext cx="6997007" cy="6921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body" idx="1"/>
          </p:nvPr>
        </p:nvSpPr>
        <p:spPr>
          <a:xfrm>
            <a:off x="415600" y="223520"/>
            <a:ext cx="2758400" cy="6652881"/>
          </a:xfrm>
          <a:prstGeom prst="rect">
            <a:avLst/>
          </a:prstGeom>
        </p:spPr>
        <p:txBody>
          <a:bodyPr spcFirstLastPara="1" vert="horz" wrap="square" lIns="121900" tIns="121900" rIns="121900" bIns="121900" rtlCol="0" anchor="t" anchorCtr="0">
            <a:normAutofit fontScale="92500" lnSpcReduction="20000"/>
          </a:bodyPr>
          <a:lstStyle/>
          <a:p>
            <a:pPr marL="0" indent="0">
              <a:spcAft>
                <a:spcPts val="1600"/>
              </a:spcAft>
              <a:buNone/>
            </a:pPr>
            <a:r>
              <a:rPr lang="en" dirty="0">
                <a:solidFill>
                  <a:srgbClr val="7030A0"/>
                </a:solidFill>
                <a:latin typeface="+mj-lt"/>
              </a:rPr>
              <a:t>Here Mother Teresa </a:t>
            </a:r>
            <a:r>
              <a:rPr lang="en-US" dirty="0">
                <a:solidFill>
                  <a:srgbClr val="7030A0"/>
                </a:solidFill>
                <a:latin typeface="+mj-lt"/>
              </a:rPr>
              <a:t>is </a:t>
            </a:r>
            <a:r>
              <a:rPr lang="en" dirty="0">
                <a:solidFill>
                  <a:srgbClr val="7030A0"/>
                </a:solidFill>
                <a:latin typeface="+mj-lt"/>
              </a:rPr>
              <a:t>comforting a </a:t>
            </a:r>
            <a:r>
              <a:rPr lang="en-US" dirty="0">
                <a:solidFill>
                  <a:srgbClr val="7030A0"/>
                </a:solidFill>
                <a:latin typeface="+mj-lt"/>
              </a:rPr>
              <a:t>starving</a:t>
            </a:r>
            <a:r>
              <a:rPr lang="en" dirty="0">
                <a:solidFill>
                  <a:srgbClr val="7030A0"/>
                </a:solidFill>
                <a:latin typeface="+mj-lt"/>
              </a:rPr>
              <a:t> child. She </a:t>
            </a:r>
            <a:r>
              <a:rPr lang="en-US" dirty="0">
                <a:solidFill>
                  <a:srgbClr val="7030A0"/>
                </a:solidFill>
                <a:latin typeface="+mj-lt"/>
              </a:rPr>
              <a:t>brought </a:t>
            </a:r>
            <a:r>
              <a:rPr lang="en" dirty="0">
                <a:solidFill>
                  <a:srgbClr val="7030A0"/>
                </a:solidFill>
                <a:latin typeface="+mj-lt"/>
              </a:rPr>
              <a:t>food and medicine to the poorest communities in the </a:t>
            </a:r>
            <a:r>
              <a:rPr lang="en-US" dirty="0">
                <a:solidFill>
                  <a:srgbClr val="7030A0"/>
                </a:solidFill>
                <a:latin typeface="+mj-lt"/>
              </a:rPr>
              <a:t>India and other parts of the </a:t>
            </a:r>
            <a:r>
              <a:rPr lang="en" dirty="0">
                <a:solidFill>
                  <a:srgbClr val="7030A0"/>
                </a:solidFill>
                <a:latin typeface="+mj-lt"/>
              </a:rPr>
              <a:t>world for 60 years.</a:t>
            </a:r>
            <a:endParaRPr lang="en" dirty="0">
              <a:solidFill>
                <a:srgbClr val="7030A0"/>
              </a:solidFill>
              <a:latin typeface="+mj-lt"/>
              <a:ea typeface="Calibri Light"/>
              <a:cs typeface="Calibri Light"/>
            </a:endParaRPr>
          </a:p>
          <a:p>
            <a:pPr marL="0" indent="0">
              <a:spcAft>
                <a:spcPts val="1600"/>
              </a:spcAft>
              <a:buNone/>
            </a:pPr>
            <a:r>
              <a:rPr lang="en-US" dirty="0">
                <a:solidFill>
                  <a:srgbClr val="7030A0"/>
                </a:solidFill>
                <a:latin typeface="+mj-lt"/>
              </a:rPr>
              <a:t>Compared with Thor, what kind of power does Mother Teresa have? </a:t>
            </a:r>
            <a:endParaRPr lang="en-US" dirty="0">
              <a:solidFill>
                <a:srgbClr val="7030A0"/>
              </a:solidFill>
              <a:latin typeface="+mj-lt"/>
              <a:ea typeface="Calibri Light"/>
              <a:cs typeface="Calibri Light"/>
            </a:endParaRPr>
          </a:p>
          <a:p>
            <a:pPr marL="0" indent="0">
              <a:spcAft>
                <a:spcPts val="1600"/>
              </a:spcAft>
              <a:buNone/>
            </a:pPr>
            <a:r>
              <a:rPr lang="en-US" dirty="0">
                <a:solidFill>
                  <a:srgbClr val="7030A0"/>
                </a:solidFill>
                <a:latin typeface="+mj-lt"/>
              </a:rPr>
              <a:t>What are possible impacts of Mother Teresa using her power?</a:t>
            </a:r>
            <a:endParaRPr dirty="0">
              <a:solidFill>
                <a:srgbClr val="7030A0"/>
              </a:solidFill>
              <a:latin typeface="+mj-lt"/>
            </a:endParaRPr>
          </a:p>
        </p:txBody>
      </p:sp>
      <p:pic>
        <p:nvPicPr>
          <p:cNvPr id="67" name="Google Shape;67;p15"/>
          <p:cNvPicPr preferRelativeResize="0"/>
          <p:nvPr/>
        </p:nvPicPr>
        <p:blipFill>
          <a:blip r:embed="rId3">
            <a:alphaModFix/>
          </a:blip>
          <a:stretch>
            <a:fillRect/>
          </a:stretch>
        </p:blipFill>
        <p:spPr>
          <a:xfrm>
            <a:off x="3666858" y="18401"/>
            <a:ext cx="9693020" cy="68580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body" idx="1"/>
          </p:nvPr>
        </p:nvSpPr>
        <p:spPr>
          <a:xfrm>
            <a:off x="344480" y="203200"/>
            <a:ext cx="2884800" cy="6543040"/>
          </a:xfrm>
          <a:prstGeom prst="rect">
            <a:avLst/>
          </a:prstGeom>
        </p:spPr>
        <p:txBody>
          <a:bodyPr spcFirstLastPara="1" vert="horz" wrap="square" lIns="121900" tIns="121900" rIns="121900" bIns="121900" rtlCol="0" anchor="t" anchorCtr="0">
            <a:normAutofit fontScale="85000" lnSpcReduction="10000"/>
          </a:bodyPr>
          <a:lstStyle/>
          <a:p>
            <a:pPr marL="0" indent="0">
              <a:spcAft>
                <a:spcPts val="1600"/>
              </a:spcAft>
              <a:buNone/>
            </a:pPr>
            <a:r>
              <a:rPr lang="en-US" sz="3200" dirty="0">
                <a:solidFill>
                  <a:srgbClr val="7030A0"/>
                </a:solidFill>
                <a:latin typeface="+mj-lt"/>
              </a:rPr>
              <a:t>Civil Rights p</a:t>
            </a:r>
            <a:r>
              <a:rPr lang="en" sz="3200" dirty="0">
                <a:solidFill>
                  <a:srgbClr val="7030A0"/>
                </a:solidFill>
                <a:latin typeface="+mj-lt"/>
              </a:rPr>
              <a:t>rotestors</a:t>
            </a:r>
            <a:r>
              <a:rPr lang="en-US" sz="3200" dirty="0">
                <a:solidFill>
                  <a:srgbClr val="7030A0"/>
                </a:solidFill>
                <a:latin typeface="+mj-lt"/>
              </a:rPr>
              <a:t> </a:t>
            </a:r>
            <a:r>
              <a:rPr lang="en" sz="3200" dirty="0">
                <a:solidFill>
                  <a:srgbClr val="7030A0"/>
                </a:solidFill>
                <a:latin typeface="+mj-lt"/>
              </a:rPr>
              <a:t>staging a sit-in, asking to be served at a lunch counter with a “Whites only” policy. White patrons burn</a:t>
            </a:r>
            <a:r>
              <a:rPr lang="en-US" sz="3200" dirty="0">
                <a:solidFill>
                  <a:srgbClr val="7030A0"/>
                </a:solidFill>
                <a:latin typeface="+mj-lt"/>
              </a:rPr>
              <a:t>ed</a:t>
            </a:r>
            <a:r>
              <a:rPr lang="en" sz="3200" dirty="0">
                <a:solidFill>
                  <a:srgbClr val="7030A0"/>
                </a:solidFill>
                <a:latin typeface="+mj-lt"/>
              </a:rPr>
              <a:t> them with cigarettes and poured water, salt, and coffee on them. </a:t>
            </a:r>
            <a:r>
              <a:rPr lang="en-US" sz="3200" dirty="0">
                <a:solidFill>
                  <a:srgbClr val="7030A0"/>
                </a:solidFill>
                <a:latin typeface="+mj-lt"/>
              </a:rPr>
              <a:t>The protestors did not fight back but practiced non-violent resistance.</a:t>
            </a:r>
            <a:r>
              <a:rPr lang="en" sz="3200" dirty="0">
                <a:solidFill>
                  <a:srgbClr val="7030A0"/>
                </a:solidFill>
                <a:latin typeface="+mj-lt"/>
              </a:rPr>
              <a:t> Mississippi, 1963</a:t>
            </a:r>
          </a:p>
          <a:p>
            <a:pPr marL="0" indent="0">
              <a:spcAft>
                <a:spcPts val="1600"/>
              </a:spcAft>
              <a:buNone/>
            </a:pPr>
            <a:endParaRPr lang="en" dirty="0"/>
          </a:p>
        </p:txBody>
      </p:sp>
      <p:pic>
        <p:nvPicPr>
          <p:cNvPr id="73" name="Google Shape;73;p16"/>
          <p:cNvPicPr preferRelativeResize="0"/>
          <p:nvPr/>
        </p:nvPicPr>
        <p:blipFill>
          <a:blip r:embed="rId3">
            <a:alphaModFix/>
          </a:blip>
          <a:stretch>
            <a:fillRect/>
          </a:stretch>
        </p:blipFill>
        <p:spPr>
          <a:xfrm>
            <a:off x="3559373" y="203200"/>
            <a:ext cx="8429428" cy="6654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body" idx="1"/>
          </p:nvPr>
        </p:nvSpPr>
        <p:spPr>
          <a:xfrm>
            <a:off x="362591" y="768316"/>
            <a:ext cx="2592644" cy="5321367"/>
          </a:xfrm>
          <a:prstGeom prst="rect">
            <a:avLst/>
          </a:prstGeom>
        </p:spPr>
        <p:txBody>
          <a:bodyPr spcFirstLastPara="1" vert="horz" wrap="square" lIns="121900" tIns="121900" rIns="121900" bIns="121900" rtlCol="0" anchor="t" anchorCtr="0">
            <a:noAutofit/>
          </a:bodyPr>
          <a:lstStyle/>
          <a:p>
            <a:pPr marL="0" indent="0">
              <a:spcAft>
                <a:spcPts val="1600"/>
              </a:spcAft>
              <a:buNone/>
            </a:pPr>
            <a:endParaRPr lang="en" sz="1000" dirty="0">
              <a:solidFill>
                <a:srgbClr val="7030A0"/>
              </a:solidFill>
              <a:latin typeface="+mj-lt"/>
              <a:ea typeface="Calibri Light"/>
              <a:cs typeface="Calibri Light"/>
            </a:endParaRPr>
          </a:p>
          <a:p>
            <a:pPr marL="0" indent="0">
              <a:spcAft>
                <a:spcPts val="1600"/>
              </a:spcAft>
              <a:buNone/>
            </a:pPr>
            <a:r>
              <a:rPr lang="en" dirty="0">
                <a:solidFill>
                  <a:srgbClr val="7030A0"/>
                </a:solidFill>
                <a:latin typeface="+mj-lt"/>
              </a:rPr>
              <a:t>Malala Yousafzai was shot in the head at age 14 by the Taliban for promoting education for girls in Pakistan. She survived,</a:t>
            </a:r>
            <a:r>
              <a:rPr lang="en-US" dirty="0">
                <a:solidFill>
                  <a:srgbClr val="7030A0"/>
                </a:solidFill>
                <a:latin typeface="+mj-lt"/>
              </a:rPr>
              <a:t> and</a:t>
            </a:r>
            <a:r>
              <a:rPr lang="en" dirty="0">
                <a:solidFill>
                  <a:srgbClr val="7030A0"/>
                </a:solidFill>
                <a:latin typeface="+mj-lt"/>
              </a:rPr>
              <a:t> won the Nobel Peace Prize in 2014.</a:t>
            </a:r>
            <a:endParaRPr dirty="0">
              <a:solidFill>
                <a:srgbClr val="7030A0"/>
              </a:solidFill>
              <a:latin typeface="+mj-lt"/>
            </a:endParaRPr>
          </a:p>
        </p:txBody>
      </p:sp>
      <p:pic>
        <p:nvPicPr>
          <p:cNvPr id="91" name="Google Shape;91;p19"/>
          <p:cNvPicPr preferRelativeResize="0"/>
          <p:nvPr/>
        </p:nvPicPr>
        <p:blipFill>
          <a:blip r:embed="rId3">
            <a:alphaModFix/>
          </a:blip>
          <a:stretch>
            <a:fillRect/>
          </a:stretch>
        </p:blipFill>
        <p:spPr>
          <a:xfrm>
            <a:off x="3323067" y="768317"/>
            <a:ext cx="8868932" cy="53213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body" idx="1"/>
          </p:nvPr>
        </p:nvSpPr>
        <p:spPr>
          <a:xfrm>
            <a:off x="415600" y="5339267"/>
            <a:ext cx="11360800" cy="1425200"/>
          </a:xfrm>
          <a:prstGeom prst="rect">
            <a:avLst/>
          </a:prstGeom>
        </p:spPr>
        <p:txBody>
          <a:bodyPr spcFirstLastPara="1" vert="horz" wrap="square" lIns="121900" tIns="121900" rIns="121900" bIns="121900" rtlCol="0" anchor="t" anchorCtr="0">
            <a:normAutofit/>
          </a:bodyPr>
          <a:lstStyle/>
          <a:p>
            <a:pPr marL="0" indent="0">
              <a:spcAft>
                <a:spcPts val="1600"/>
              </a:spcAft>
              <a:buNone/>
            </a:pPr>
            <a:r>
              <a:rPr lang="en" dirty="0">
                <a:solidFill>
                  <a:srgbClr val="0D1582"/>
                </a:solidFill>
                <a:latin typeface="+mj-lt"/>
              </a:rPr>
              <a:t>Disney character Moana, calming a life goddess turned lava monster in order to restore her heart.</a:t>
            </a:r>
            <a:endParaRPr dirty="0">
              <a:solidFill>
                <a:srgbClr val="0D1582"/>
              </a:solidFill>
              <a:latin typeface="+mj-lt"/>
            </a:endParaRPr>
          </a:p>
        </p:txBody>
      </p:sp>
      <p:pic>
        <p:nvPicPr>
          <p:cNvPr id="97" name="Google Shape;97;p20"/>
          <p:cNvPicPr preferRelativeResize="0"/>
          <p:nvPr/>
        </p:nvPicPr>
        <p:blipFill>
          <a:blip r:embed="rId3">
            <a:alphaModFix/>
          </a:blip>
          <a:stretch>
            <a:fillRect/>
          </a:stretch>
        </p:blipFill>
        <p:spPr>
          <a:xfrm>
            <a:off x="-1" y="0"/>
            <a:ext cx="12192000" cy="51748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5EEE3F5FA9C54F8ADECFAE94F27DEF" ma:contentTypeVersion="16" ma:contentTypeDescription="Create a new document." ma:contentTypeScope="" ma:versionID="de916d2732989b432a883fa580732e57">
  <xsd:schema xmlns:xsd="http://www.w3.org/2001/XMLSchema" xmlns:xs="http://www.w3.org/2001/XMLSchema" xmlns:p="http://schemas.microsoft.com/office/2006/metadata/properties" xmlns:ns3="8c706172-af7c-4325-8bed-1c17a2364416" xmlns:ns4="1023b47c-0af6-4768-839c-2f82288b3af2" targetNamespace="http://schemas.microsoft.com/office/2006/metadata/properties" ma:root="true" ma:fieldsID="75b9781389b34c57b867ca084905eda0" ns3:_="" ns4:_="">
    <xsd:import namespace="8c706172-af7c-4325-8bed-1c17a2364416"/>
    <xsd:import namespace="1023b47c-0af6-4768-839c-2f82288b3af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706172-af7c-4325-8bed-1c17a23644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23b47c-0af6-4768-839c-2f82288b3af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c706172-af7c-4325-8bed-1c17a236441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4DCB98-8AE7-4FB5-BE7F-6B989127A2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706172-af7c-4325-8bed-1c17a2364416"/>
    <ds:schemaRef ds:uri="1023b47c-0af6-4768-839c-2f82288b3a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4001EA-5915-47DE-AE9B-5EFF954A7173}">
  <ds:schemaRefs>
    <ds:schemaRef ds:uri="http://schemas.microsoft.com/office/infopath/2007/PartnerControls"/>
    <ds:schemaRef ds:uri="1023b47c-0af6-4768-839c-2f82288b3af2"/>
    <ds:schemaRef ds:uri="http://purl.org/dc/terms/"/>
    <ds:schemaRef ds:uri="http://schemas.microsoft.com/office/2006/metadata/properties"/>
    <ds:schemaRef ds:uri="http://schemas.microsoft.com/office/2006/documentManagement/types"/>
    <ds:schemaRef ds:uri="http://purl.org/dc/dcmitype/"/>
    <ds:schemaRef ds:uri="http://www.w3.org/XML/1998/namespace"/>
    <ds:schemaRef ds:uri="http://schemas.openxmlformats.org/package/2006/metadata/core-properties"/>
    <ds:schemaRef ds:uri="8c706172-af7c-4325-8bed-1c17a2364416"/>
    <ds:schemaRef ds:uri="http://purl.org/dc/elements/1.1/"/>
  </ds:schemaRefs>
</ds:datastoreItem>
</file>

<file path=customXml/itemProps3.xml><?xml version="1.0" encoding="utf-8"?>
<ds:datastoreItem xmlns:ds="http://schemas.openxmlformats.org/officeDocument/2006/customXml" ds:itemID="{45DF8D54-03E4-4F2B-9EEC-CA615BA661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92</TotalTime>
  <Words>992</Words>
  <Application>Microsoft Office PowerPoint</Application>
  <PresentationFormat>Widescreen</PresentationFormat>
  <Paragraphs>66</Paragraphs>
  <Slides>11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Poppins</vt:lpstr>
      <vt:lpstr>Poppins Light</vt:lpstr>
      <vt:lpstr>Poppins Medium</vt:lpstr>
      <vt:lpstr>office theme</vt:lpstr>
      <vt:lpstr>SpeakOut with Advocatr</vt:lpstr>
      <vt:lpstr>PowerPoint Presentation</vt:lpstr>
      <vt:lpstr>Quick definitions:</vt:lpstr>
      <vt:lpstr>PowerPoint Presentation</vt:lpstr>
      <vt:lpstr>PowerPoint Presentation</vt:lpstr>
      <vt:lpstr>PowerPoint Presentation</vt:lpstr>
      <vt:lpstr>PowerPoint Presentation</vt:lpstr>
      <vt:lpstr>PowerPoint Presentation</vt:lpstr>
      <vt:lpstr>PowerPoint Presentation</vt:lpstr>
      <vt:lpstr>Questions for personal reflection in your journals</vt:lpstr>
      <vt:lpstr>Questions for partner pair-share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McClure</dc:creator>
  <cp:lastModifiedBy>Rita Svanks</cp:lastModifiedBy>
  <cp:revision>91</cp:revision>
  <dcterms:created xsi:type="dcterms:W3CDTF">2022-03-18T15:26:52Z</dcterms:created>
  <dcterms:modified xsi:type="dcterms:W3CDTF">2023-12-04T19:40:21Z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0x010100455EEE3F5FA9C54F8ADECFAE94F27DEF</vt:lpwstr>
  </property>
</Properties>
</file>